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72" r:id="rId9"/>
    <p:sldId id="261" r:id="rId10"/>
    <p:sldId id="262" r:id="rId11"/>
    <p:sldId id="275" r:id="rId12"/>
    <p:sldId id="258" r:id="rId13"/>
    <p:sldId id="263" r:id="rId14"/>
    <p:sldId id="264" r:id="rId15"/>
    <p:sldId id="268" r:id="rId16"/>
    <p:sldId id="282" r:id="rId17"/>
    <p:sldId id="277" r:id="rId18"/>
    <p:sldId id="265" r:id="rId19"/>
    <p:sldId id="269" r:id="rId20"/>
    <p:sldId id="278" r:id="rId21"/>
    <p:sldId id="280" r:id="rId22"/>
    <p:sldId id="274" r:id="rId23"/>
    <p:sldId id="276" r:id="rId24"/>
    <p:sldId id="281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" initials="c" lastIdx="1" clrIdx="0">
    <p:extLst>
      <p:ext uri="{19B8F6BF-5375-455C-9EA6-DF929625EA0E}">
        <p15:presenceInfo xmlns:p15="http://schemas.microsoft.com/office/powerpoint/2012/main" userId="b6b312ceb59316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A31"/>
    <a:srgbClr val="B51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>
      <p:cViewPr varScale="1">
        <p:scale>
          <a:sx n="80" d="100"/>
          <a:sy n="80" d="100"/>
        </p:scale>
        <p:origin x="11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81D2E-AC76-4E53-938B-CABEA8435F19}" type="datetimeFigureOut">
              <a:rPr lang="fr-FR" smtClean="0"/>
              <a:pPr/>
              <a:t>17/05/2021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405D2-E13D-417D-ABAB-44C43D7D7F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9869" y="692696"/>
            <a:ext cx="7772400" cy="1470025"/>
          </a:xfrm>
          <a:solidFill>
            <a:srgbClr val="C00000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Présentation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81474D-7CE0-4A3A-88A4-D01308CF6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69" y="2348880"/>
            <a:ext cx="7620000" cy="3609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2FAC1-DA27-4B04-9B76-E6221A659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856180"/>
            <a:ext cx="3959556" cy="1128068"/>
          </a:xfrm>
          <a:solidFill>
            <a:srgbClr val="B51C29"/>
          </a:solidFill>
        </p:spPr>
        <p:txBody>
          <a:bodyPr anchor="ctr"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Stats météo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123821"/>
            <a:ext cx="373130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BB97A3-E0FD-45E1-901D-0067728E3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39" y="2330505"/>
            <a:ext cx="3958549" cy="3979585"/>
          </a:xfrm>
        </p:spPr>
        <p:txBody>
          <a:bodyPr anchor="ctr">
            <a:normAutofit/>
          </a:bodyPr>
          <a:lstStyle/>
          <a:p>
            <a:r>
              <a:rPr lang="fr-FR" sz="1700" dirty="0"/>
              <a:t>La météo est un facteur important, qui influence le taux de fréquentation</a:t>
            </a:r>
          </a:p>
          <a:p>
            <a:r>
              <a:rPr lang="fr-FR" sz="1700" dirty="0"/>
              <a:t>On peut nettement s’en apercevoir de 2011 à 2013, où la fréquentation est stable à son minimum</a:t>
            </a:r>
          </a:p>
          <a:p>
            <a:r>
              <a:rPr lang="fr-FR" sz="1700" dirty="0"/>
              <a:t>Vient ensuite une augmentation progressive de fréquentation concernant le pédestre, tandis que le cyclo a atteint son Maximum en 2017</a:t>
            </a:r>
          </a:p>
          <a:p>
            <a:endParaRPr lang="fr-FR" sz="17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357447"/>
            <a:ext cx="3634116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A134D6-60D2-470D-9421-F73588DDB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567" y="860093"/>
            <a:ext cx="3298075" cy="19623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3505479"/>
            <a:ext cx="3634116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77C70C-A567-4B00-B528-6C35CE1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67" y="3982390"/>
            <a:ext cx="3296677" cy="196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D9AAE-A42D-4A11-B6D1-688D85170A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En résumé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5C61C6-FBD1-4D87-998B-2416FE284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sz="2000" dirty="0"/>
              <a:t>Nous constatons une hausse progressive de la fréquentation.</a:t>
            </a:r>
          </a:p>
          <a:p>
            <a:r>
              <a:rPr lang="fr-FR" sz="2000" dirty="0"/>
              <a:t>Aussi, la météo est un facteur important qui influence le taux de fréquentation</a:t>
            </a:r>
          </a:p>
          <a:p>
            <a:r>
              <a:rPr lang="fr-FR" sz="2000" dirty="0"/>
              <a:t>D’autres facteurs viennent influencer LA VALROMEYSANNE, ainsi les participants sont de plus en plus nombreux et reviennent chaque année pour beaucoup d’autres choses, comme :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C00A31"/>
                </a:solidFill>
              </a:rPr>
              <a:t>La vente de tartes et animations situés au centre du village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C00A31"/>
                </a:solidFill>
              </a:rPr>
              <a:t>La qualité de ses parcours pédestres et cyclo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C00A31"/>
                </a:solidFill>
              </a:rPr>
              <a:t>La qualité des ravitaillements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C00A31"/>
                </a:solidFill>
              </a:rPr>
              <a:t>Un terrain adapté pour la pratique de la randonnée pédestre et cyclo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C00A31"/>
                </a:solidFill>
              </a:rPr>
              <a:t>Un bon rapport qualité prix</a:t>
            </a:r>
          </a:p>
          <a:p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19613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88B24-4D5E-4A19-803A-8A58C4103A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Une dimension territoriale</a:t>
            </a:r>
          </a:p>
        </p:txBody>
      </p:sp>
      <p:pic>
        <p:nvPicPr>
          <p:cNvPr id="4" name="La Valromeysanne 2020 Cyclo 120 k">
            <a:hlinkClick r:id="" action="ppaction://media"/>
            <a:extLst>
              <a:ext uri="{FF2B5EF4-FFF2-40B4-BE49-F238E27FC236}">
                <a16:creationId xmlns:a16="http://schemas.microsoft.com/office/drawing/2014/main" id="{5AACDF2F-9653-4CBC-A986-C9986B04F1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7119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B885-CF9E-41B1-8DEE-F0B9FE13B9D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Questions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A9DB79-2965-46AE-A042-0B0D9E6A1BA8}"/>
              </a:ext>
            </a:extLst>
          </p:cNvPr>
          <p:cNvSpPr txBox="1"/>
          <p:nvPr/>
        </p:nvSpPr>
        <p:spPr>
          <a:xfrm>
            <a:off x="1187624" y="170038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7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D9AAE-A42D-4A11-B6D1-688D85170A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État des lieux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5C61C6-FBD1-4D87-998B-2416FE284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000" dirty="0"/>
          </a:p>
          <a:p>
            <a:r>
              <a:rPr lang="fr-FR" sz="2000" dirty="0"/>
              <a:t>Les organisateurs ont conscience qu’une organisateur de cette ampleur, nécessite beaucoup de ressources et demande un nombre conséquent de bénévoles. </a:t>
            </a:r>
          </a:p>
          <a:p>
            <a:r>
              <a:rPr lang="fr-FR" sz="2000" dirty="0"/>
              <a:t>La ressource en bénévoles est fragile, et doit être pérennisée pour assurer le maintien de la qualité des services proposés.</a:t>
            </a:r>
          </a:p>
          <a:p>
            <a:r>
              <a:rPr lang="fr-FR" sz="2000" dirty="0"/>
              <a:t>Après ce constat, l’idée d'élargir cette fête à d’autres associations est venue dès 2019.</a:t>
            </a:r>
          </a:p>
          <a:p>
            <a:r>
              <a:rPr lang="fr-FR" sz="2000" dirty="0"/>
              <a:t>Les organisateurs sont dans une démarche qui vise à demander du soutien aux communes et associations du Valromey, pour faire de cette fête, une grande fête du Valromey.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D95C64-D9B3-4BC5-9FE6-A9FBFDBC2066}"/>
              </a:ext>
            </a:extLst>
          </p:cNvPr>
          <p:cNvSpPr txBox="1"/>
          <p:nvPr/>
        </p:nvSpPr>
        <p:spPr>
          <a:xfrm>
            <a:off x="827584" y="44709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63223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70DAB-59A5-43FD-B6DC-3BA31C1BDC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Les projets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5DF93-DE66-4C74-9214-4E00D5529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3600" b="1" u="sng" dirty="0"/>
              <a:t>Donnez une dimension plus grande à cette manifestation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Pérenniser une fête reconnue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En faire une fête populaire en Valromey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9022C7-074A-4033-80BD-96A8AFBFF54A}"/>
              </a:ext>
            </a:extLst>
          </p:cNvPr>
          <p:cNvSpPr txBox="1"/>
          <p:nvPr/>
        </p:nvSpPr>
        <p:spPr>
          <a:xfrm>
            <a:off x="827584" y="44709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24285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849E-A844-412A-9031-C82CBEA352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Projet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2D45C5-34BC-4C40-9464-7682E7200DC4}"/>
              </a:ext>
            </a:extLst>
          </p:cNvPr>
          <p:cNvSpPr txBox="1"/>
          <p:nvPr/>
        </p:nvSpPr>
        <p:spPr>
          <a:xfrm>
            <a:off x="971600" y="1628800"/>
            <a:ext cx="691276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Créer une animation sportive et festive dans tout le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territoire du Valromey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dirty="0"/>
              <a:t>Faire de cette manifestation, une fête reconnue à l’échelle du territoire, avec la participation de toutes les communes et des habitants. Le temps d’une journée ou d’un week-end.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 Encourager le développement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sportif éco-responsable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dirty="0"/>
              <a:t>Faire de LA VALROMEYSANNE, une manifestation sensibilisant la population aux activités sportives « vertes ».  Adopter une organisation plus écologique (gobelets réutilisables, couverts écologique, poubelles de tri, RAVITO avec produits locaux, …), et proposer des animations cohérentes avec le thème.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6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849E-A844-412A-9031-C82CBEA352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Projet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2D45C5-34BC-4C40-9464-7682E7200DC4}"/>
              </a:ext>
            </a:extLst>
          </p:cNvPr>
          <p:cNvSpPr txBox="1"/>
          <p:nvPr/>
        </p:nvSpPr>
        <p:spPr>
          <a:xfrm>
            <a:off x="971600" y="1556792"/>
            <a:ext cx="69127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Améliorer le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développement social et économique du territoire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dirty="0"/>
              <a:t>Faire de LA VALROMEYSANNE, une fête permettant aux habitants de se retrouver, d’échanger, de partager de bons moments sportifs et conviviaux. Un bon moyen pour améliorer « le vivre ensemble ». </a:t>
            </a:r>
          </a:p>
          <a:p>
            <a:r>
              <a:rPr lang="fr-FR" sz="2000" dirty="0"/>
              <a:t>Mais aussi pour se développer ensemble sur des projets communs.</a:t>
            </a:r>
          </a:p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Associer tous les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acteurs du territoire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dirty="0"/>
              <a:t>Faire connaitre notre territoire avec la participation d’acteurs locaux. </a:t>
            </a:r>
          </a:p>
          <a:p>
            <a:r>
              <a:rPr lang="fr-FR" sz="2000" dirty="0"/>
              <a:t>Une richesse territoriale à la vue de tous.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4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849E-A844-412A-9031-C82CBEA352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Projet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2D45C5-34BC-4C40-9464-7682E7200DC4}"/>
              </a:ext>
            </a:extLst>
          </p:cNvPr>
          <p:cNvSpPr txBox="1"/>
          <p:nvPr/>
        </p:nvSpPr>
        <p:spPr>
          <a:xfrm>
            <a:off x="971600" y="2636912"/>
            <a:ext cx="6912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En faire une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fête populaire accessible à tous 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dirty="0"/>
              <a:t>Faire de LA VALROMEYSANNE, une fête accessible financièrement</a:t>
            </a:r>
          </a:p>
          <a:p>
            <a:r>
              <a:rPr lang="fr-FR" sz="2000" dirty="0"/>
              <a:t>Rester dans un concept festif et non événementiel</a:t>
            </a:r>
          </a:p>
          <a:p>
            <a:r>
              <a:rPr lang="fr-FR" sz="2000" dirty="0"/>
              <a:t>Proposer des animations cohérentes avec les activités existantes de notre territoire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42C138A0-F8A6-4698-8710-6453CC230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35849E-A844-412A-9031-C82CBEA3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85" y="2798570"/>
            <a:ext cx="4119547" cy="33050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700"/>
              <a:t>MERCI</a:t>
            </a:r>
          </a:p>
        </p:txBody>
      </p:sp>
      <p:grpSp>
        <p:nvGrpSpPr>
          <p:cNvPr id="36" name="Group 2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574" y="290285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3552" y="679732"/>
            <a:ext cx="3207830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34AB7C-9BDF-4317-BB3B-A461D1450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567" b="-3"/>
          <a:stretch/>
        </p:blipFill>
        <p:spPr>
          <a:xfrm>
            <a:off x="5773117" y="928201"/>
            <a:ext cx="2759324" cy="484377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64490" y="6355073"/>
            <a:ext cx="3206891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1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99B8F-7CB4-428A-BE7A-9D421E3A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  <a:solidFill>
            <a:srgbClr val="B51C2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Sommaire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260443-4266-48A5-B891-DDE966F98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490" y="2575034"/>
            <a:ext cx="4080510" cy="3462228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indent="-228600">
              <a:lnSpc>
                <a:spcPct val="90000"/>
              </a:lnSpc>
            </a:pPr>
            <a:r>
              <a:rPr lang="en-US" sz="2600" b="1" dirty="0"/>
              <a:t>1    Concept “La </a:t>
            </a:r>
            <a:r>
              <a:rPr lang="en-US" sz="2600" b="1" dirty="0" err="1"/>
              <a:t>Valromeysanne</a:t>
            </a:r>
            <a:r>
              <a:rPr lang="en-US" sz="2600" b="1" dirty="0"/>
              <a:t>”</a:t>
            </a:r>
          </a:p>
          <a:p>
            <a:pPr indent="-228600">
              <a:lnSpc>
                <a:spcPct val="90000"/>
              </a:lnSpc>
            </a:pPr>
            <a:endParaRPr lang="en-US" sz="2600" b="1" dirty="0"/>
          </a:p>
          <a:p>
            <a:pPr indent="-228600">
              <a:lnSpc>
                <a:spcPct val="90000"/>
              </a:lnSpc>
            </a:pPr>
            <a:r>
              <a:rPr lang="en-US" sz="2600" b="1" dirty="0"/>
              <a:t>2    </a:t>
            </a:r>
            <a:r>
              <a:rPr lang="en-US" sz="2600" b="1" dirty="0" err="1"/>
              <a:t>L’organisation</a:t>
            </a:r>
            <a:endParaRPr lang="en-US" sz="2600" b="1" dirty="0"/>
          </a:p>
          <a:p>
            <a:pPr indent="-228600">
              <a:lnSpc>
                <a:spcPct val="90000"/>
              </a:lnSpc>
            </a:pPr>
            <a:endParaRPr lang="en-US" sz="2600" b="1" dirty="0"/>
          </a:p>
          <a:p>
            <a:pPr indent="-228600">
              <a:lnSpc>
                <a:spcPct val="90000"/>
              </a:lnSpc>
            </a:pPr>
            <a:r>
              <a:rPr lang="en-US" sz="2600" b="1" dirty="0"/>
              <a:t>3    Les </a:t>
            </a:r>
            <a:r>
              <a:rPr lang="en-US" sz="2600" b="1" dirty="0" err="1"/>
              <a:t>soutiens</a:t>
            </a:r>
            <a:endParaRPr lang="en-US" sz="2600" b="1" dirty="0"/>
          </a:p>
          <a:p>
            <a:pPr indent="-228600">
              <a:lnSpc>
                <a:spcPct val="90000"/>
              </a:lnSpc>
            </a:pPr>
            <a:endParaRPr lang="en-US" sz="2600" b="1" dirty="0"/>
          </a:p>
          <a:p>
            <a:pPr indent="-228600">
              <a:lnSpc>
                <a:spcPct val="90000"/>
              </a:lnSpc>
            </a:pPr>
            <a:r>
              <a:rPr lang="en-US" sz="2600" b="1" dirty="0"/>
              <a:t>4    </a:t>
            </a:r>
            <a:r>
              <a:rPr lang="en-US" sz="2600" b="1" dirty="0" err="1"/>
              <a:t>L’historique</a:t>
            </a:r>
            <a:r>
              <a:rPr lang="en-US" sz="2600" b="1" dirty="0"/>
              <a:t> </a:t>
            </a:r>
          </a:p>
          <a:p>
            <a:pPr indent="-228600">
              <a:lnSpc>
                <a:spcPct val="90000"/>
              </a:lnSpc>
            </a:pPr>
            <a:endParaRPr lang="en-US" sz="2600" b="1" dirty="0"/>
          </a:p>
          <a:p>
            <a:pPr indent="-228600">
              <a:lnSpc>
                <a:spcPct val="90000"/>
              </a:lnSpc>
            </a:pPr>
            <a:r>
              <a:rPr lang="en-US" sz="2600" b="1" dirty="0"/>
              <a:t>5    </a:t>
            </a:r>
            <a:r>
              <a:rPr lang="en-US" sz="2600" b="1" dirty="0" err="1"/>
              <a:t>Bilan</a:t>
            </a:r>
            <a:endParaRPr lang="en-US" sz="2600" b="1" dirty="0"/>
          </a:p>
          <a:p>
            <a:pPr indent="-228600">
              <a:lnSpc>
                <a:spcPct val="90000"/>
              </a:lnSpc>
            </a:pPr>
            <a:endParaRPr lang="en-US" sz="2600" b="1" dirty="0"/>
          </a:p>
          <a:p>
            <a:pPr indent="-228600">
              <a:lnSpc>
                <a:spcPct val="90000"/>
              </a:lnSpc>
            </a:pPr>
            <a:r>
              <a:rPr lang="en-US" sz="2600" b="1" dirty="0"/>
              <a:t>6    État des </a:t>
            </a:r>
            <a:r>
              <a:rPr lang="en-US" sz="2600" b="1" dirty="0" err="1"/>
              <a:t>lieux</a:t>
            </a:r>
            <a:endParaRPr lang="en-US" sz="2600" b="1" dirty="0"/>
          </a:p>
          <a:p>
            <a:pPr indent="-228600">
              <a:lnSpc>
                <a:spcPct val="90000"/>
              </a:lnSpc>
            </a:pPr>
            <a:endParaRPr lang="en-US" sz="2600" b="1" dirty="0"/>
          </a:p>
          <a:p>
            <a:pPr indent="-228600">
              <a:lnSpc>
                <a:spcPct val="90000"/>
              </a:lnSpc>
            </a:pPr>
            <a:r>
              <a:rPr lang="en-US" sz="2600" b="1" dirty="0"/>
              <a:t>7    </a:t>
            </a:r>
            <a:r>
              <a:rPr lang="en-US" sz="2600" b="1" dirty="0" err="1"/>
              <a:t>Projets</a:t>
            </a:r>
            <a:endParaRPr lang="en-US" sz="2600" b="1" dirty="0"/>
          </a:p>
          <a:p>
            <a:pPr indent="-228600">
              <a:lnSpc>
                <a:spcPct val="90000"/>
              </a:lnSpc>
            </a:pPr>
            <a:endParaRPr lang="en-US" sz="2600" b="1" dirty="0"/>
          </a:p>
          <a:p>
            <a:pPr indent="-228600">
              <a:lnSpc>
                <a:spcPct val="90000"/>
              </a:lnSpc>
            </a:pPr>
            <a:r>
              <a:rPr lang="en-US" sz="2600" b="1" dirty="0"/>
              <a:t>8    </a:t>
            </a:r>
            <a:r>
              <a:rPr lang="en-US" sz="2600" b="1" dirty="0" err="1"/>
              <a:t>Échanges</a:t>
            </a:r>
            <a:r>
              <a:rPr lang="en-US" sz="2600" b="1" dirty="0"/>
              <a:t> / Questions</a:t>
            </a:r>
          </a:p>
          <a:p>
            <a:pPr marL="0" indent="-228600"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5" name="Espace réservé du contenu 4" descr="Une image contenant texte, signe, herbe, livre&#10;&#10;Description générée automatiquement">
            <a:extLst>
              <a:ext uri="{FF2B5EF4-FFF2-40B4-BE49-F238E27FC236}">
                <a16:creationId xmlns:a16="http://schemas.microsoft.com/office/drawing/2014/main" id="{9756BEE3-17E9-431E-BE6B-2E2644EAA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98" r="1017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3597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B885-CF9E-41B1-8DEE-F0B9FE13B9D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Échanges / Questions / Idées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ECABFD-920A-404E-BD0E-C8AC243606B2}"/>
              </a:ext>
            </a:extLst>
          </p:cNvPr>
          <p:cNvSpPr txBox="1"/>
          <p:nvPr/>
        </p:nvSpPr>
        <p:spPr>
          <a:xfrm>
            <a:off x="611560" y="49718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8.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A9DB79-2965-46AE-A042-0B0D9E6A1BA8}"/>
              </a:ext>
            </a:extLst>
          </p:cNvPr>
          <p:cNvSpPr txBox="1"/>
          <p:nvPr/>
        </p:nvSpPr>
        <p:spPr>
          <a:xfrm>
            <a:off x="1187624" y="1700386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Créer une animation sportive et festive dans tout le </a:t>
            </a:r>
            <a:r>
              <a:rPr lang="fr-FR" sz="1800" b="1" dirty="0">
                <a:solidFill>
                  <a:schemeClr val="accent6">
                    <a:lumMod val="75000"/>
                  </a:schemeClr>
                </a:solidFill>
              </a:rPr>
              <a:t>territoire du Valromey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Encourager le développement </a:t>
            </a:r>
            <a:r>
              <a:rPr lang="fr-FR" sz="1800" b="1" dirty="0">
                <a:solidFill>
                  <a:schemeClr val="accent6">
                    <a:lumMod val="75000"/>
                  </a:schemeClr>
                </a:solidFill>
              </a:rPr>
              <a:t>sportif éco-responsable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Améliorer le </a:t>
            </a:r>
            <a:r>
              <a:rPr lang="fr-FR" sz="1800" b="1" dirty="0">
                <a:solidFill>
                  <a:schemeClr val="accent6">
                    <a:lumMod val="75000"/>
                  </a:schemeClr>
                </a:solidFill>
              </a:rPr>
              <a:t>développement social et économique du territoire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Associer tous les </a:t>
            </a:r>
            <a:r>
              <a:rPr lang="fr-FR" sz="1800" b="1" dirty="0">
                <a:solidFill>
                  <a:schemeClr val="accent6">
                    <a:lumMod val="75000"/>
                  </a:schemeClr>
                </a:solidFill>
              </a:rPr>
              <a:t>acteurs du territoire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En faire une </a:t>
            </a:r>
            <a:r>
              <a:rPr lang="fr-FR" sz="1800" b="1" dirty="0">
                <a:solidFill>
                  <a:schemeClr val="accent6">
                    <a:lumMod val="75000"/>
                  </a:schemeClr>
                </a:solidFill>
              </a:rPr>
              <a:t>fête populaire accessible à tous !</a:t>
            </a:r>
          </a:p>
          <a:p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35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B885-CF9E-41B1-8DEE-F0B9FE13B9D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Échanges / Questions / Idées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63E114-AFA4-4054-9495-D9950375E859}"/>
              </a:ext>
            </a:extLst>
          </p:cNvPr>
          <p:cNvSpPr txBox="1"/>
          <p:nvPr/>
        </p:nvSpPr>
        <p:spPr>
          <a:xfrm>
            <a:off x="827584" y="1577514"/>
            <a:ext cx="6912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Idées proposées lors de la précédente présentation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highlight>
                  <a:srgbClr val="FFFF00"/>
                </a:highlight>
              </a:rPr>
              <a:t>31 mars 2021 </a:t>
            </a:r>
            <a:r>
              <a:rPr lang="fr-FR" dirty="0"/>
              <a:t>Valromey sur Séran, </a:t>
            </a:r>
            <a:r>
              <a:rPr lang="fr-FR" dirty="0" err="1"/>
              <a:t>Arvière</a:t>
            </a:r>
            <a:r>
              <a:rPr lang="fr-FR" dirty="0"/>
              <a:t>, OT </a:t>
            </a:r>
            <a:r>
              <a:rPr lang="fr-FR" dirty="0" err="1"/>
              <a:t>BugeySud</a:t>
            </a:r>
            <a:r>
              <a:rPr lang="fr-FR" dirty="0"/>
              <a:t>, Asso. Plateau Hauteville</a:t>
            </a:r>
          </a:p>
          <a:p>
            <a:pPr marL="342900" indent="-342900">
              <a:buFontTx/>
              <a:buChar char="-"/>
            </a:pPr>
            <a:r>
              <a:rPr lang="fr-FR" dirty="0"/>
              <a:t>Se fixer un but pour utiliser les fonds récoltés</a:t>
            </a:r>
          </a:p>
          <a:p>
            <a:pPr marL="342900" indent="-342900">
              <a:buFontTx/>
              <a:buChar char="-"/>
            </a:pPr>
            <a:r>
              <a:rPr lang="fr-FR" dirty="0"/>
              <a:t>Garder la même organisation la première année, afin de contrôler et de tester la nouvelle formule</a:t>
            </a:r>
          </a:p>
          <a:p>
            <a:pPr marL="342900" indent="-342900">
              <a:buFontTx/>
              <a:buChar char="-"/>
            </a:pPr>
            <a:r>
              <a:rPr lang="fr-FR" dirty="0"/>
              <a:t>Garder la même </a:t>
            </a:r>
            <a:r>
              <a:rPr lang="fr-FR" dirty="0" err="1"/>
              <a:t>co</a:t>
            </a:r>
            <a:r>
              <a:rPr lang="fr-FR" dirty="0"/>
              <a:t>-organisation, ou créer une association « La </a:t>
            </a:r>
            <a:r>
              <a:rPr lang="fr-FR" dirty="0" err="1"/>
              <a:t>Valromeysanne</a:t>
            </a:r>
            <a:r>
              <a:rPr lang="fr-FR" dirty="0"/>
              <a:t> » ?</a:t>
            </a:r>
          </a:p>
          <a:p>
            <a:pPr marL="342900" indent="-342900">
              <a:buFontTx/>
              <a:buChar char="-"/>
            </a:pPr>
            <a:r>
              <a:rPr lang="fr-FR" dirty="0">
                <a:highlight>
                  <a:srgbClr val="FFFF00"/>
                </a:highlight>
              </a:rPr>
              <a:t>10 juin 2021 </a:t>
            </a:r>
            <a:r>
              <a:rPr lang="fr-FR" dirty="0"/>
              <a:t>SIVOM</a:t>
            </a:r>
          </a:p>
          <a:p>
            <a:pPr marL="342900" indent="-342900">
              <a:buFontTx/>
              <a:buChar char="-"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ECABFD-920A-404E-BD0E-C8AC243606B2}"/>
              </a:ext>
            </a:extLst>
          </p:cNvPr>
          <p:cNvSpPr txBox="1"/>
          <p:nvPr/>
        </p:nvSpPr>
        <p:spPr>
          <a:xfrm>
            <a:off x="611560" y="49219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10889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849E-A844-412A-9031-C82CBEA352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Le concept actuel de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LA VALROMEYSANNE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2D45C5-34BC-4C40-9464-7682E7200DC4}"/>
              </a:ext>
            </a:extLst>
          </p:cNvPr>
          <p:cNvSpPr txBox="1"/>
          <p:nvPr/>
        </p:nvSpPr>
        <p:spPr>
          <a:xfrm>
            <a:off x="971600" y="2305615"/>
            <a:ext cx="6912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Créer une animation sportive et festive dans le village de Champagne-en-Valromey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 Faire découvrir notre territoire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 Partager notre passion sportive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Associer les habitants à cette fête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DE8178-66FE-4333-BCEF-3765EEAE97FF}"/>
              </a:ext>
            </a:extLst>
          </p:cNvPr>
          <p:cNvSpPr txBox="1"/>
          <p:nvPr/>
        </p:nvSpPr>
        <p:spPr>
          <a:xfrm>
            <a:off x="1403648" y="1628800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fr-FR" sz="2000" b="1" u="sng" dirty="0" err="1">
                <a:solidFill>
                  <a:schemeClr val="accent6">
                    <a:lumMod val="50000"/>
                  </a:schemeClr>
                </a:solidFill>
              </a:rPr>
              <a:t>Valromeysanne</a:t>
            </a:r>
            <a:r>
              <a:rPr lang="fr-FR" sz="2000" b="1" u="sng" dirty="0">
                <a:solidFill>
                  <a:schemeClr val="accent6">
                    <a:lumMod val="50000"/>
                  </a:schemeClr>
                </a:solidFill>
              </a:rPr>
              <a:t> est une manifestation qui a pour but de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178F63-DD2F-4BB6-ADDE-623572E70777}"/>
              </a:ext>
            </a:extLst>
          </p:cNvPr>
          <p:cNvSpPr txBox="1"/>
          <p:nvPr/>
        </p:nvSpPr>
        <p:spPr>
          <a:xfrm>
            <a:off x="683568" y="49219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8010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F4B5E-CA87-4B94-BDB0-BE63D9DB76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L’organisation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3B6C91-C235-4360-925F-DF2C776BB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Organisée par 2 associations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7CF2AA5C-EAB1-47EF-8A3C-D627DC3E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2874962"/>
            <a:ext cx="3816424" cy="2382838"/>
          </a:xfrm>
          <a:prstGeom prst="rect">
            <a:avLst/>
          </a:prstGeom>
        </p:spPr>
      </p:pic>
      <p:pic>
        <p:nvPicPr>
          <p:cNvPr id="5" name="Espace réservé du contenu 7" descr="Une image contenant assiette, assis, dessin&#10;&#10;Description générée automatiquement">
            <a:extLst>
              <a:ext uri="{FF2B5EF4-FFF2-40B4-BE49-F238E27FC236}">
                <a16:creationId xmlns:a16="http://schemas.microsoft.com/office/drawing/2014/main" id="{9B29D46E-1658-4BC3-8198-45BF0C23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140968"/>
            <a:ext cx="3810000" cy="23145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4B85E8-156A-4D5A-903C-9C7EA3A73013}"/>
              </a:ext>
            </a:extLst>
          </p:cNvPr>
          <p:cNvSpPr txBox="1"/>
          <p:nvPr/>
        </p:nvSpPr>
        <p:spPr>
          <a:xfrm>
            <a:off x="611562" y="5618162"/>
            <a:ext cx="345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Club de vélo cyclo-route et VTT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3F83F6D-AB33-486D-8DE5-8710FE419329}"/>
              </a:ext>
            </a:extLst>
          </p:cNvPr>
          <p:cNvSpPr txBox="1"/>
          <p:nvPr/>
        </p:nvSpPr>
        <p:spPr>
          <a:xfrm>
            <a:off x="4902026" y="5618162"/>
            <a:ext cx="363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Association festive de Champagne-en-Valromey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E52899-F4DE-45B4-AAA4-4148692614EF}"/>
              </a:ext>
            </a:extLst>
          </p:cNvPr>
          <p:cNvSpPr txBox="1"/>
          <p:nvPr/>
        </p:nvSpPr>
        <p:spPr>
          <a:xfrm>
            <a:off x="683568" y="49219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8605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F5A3C5E-60F3-4B24-806B-AF22704EA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622" y="857250"/>
            <a:ext cx="3376757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D41FF8-B6C5-4777-9D6E-E8995DA94DFB}"/>
              </a:ext>
            </a:extLst>
          </p:cNvPr>
          <p:cNvSpPr txBox="1"/>
          <p:nvPr/>
        </p:nvSpPr>
        <p:spPr>
          <a:xfrm>
            <a:off x="3751729" y="2027144"/>
            <a:ext cx="197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Fête du Four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F5B354-11C0-4658-82FD-C0CBE10461BD}"/>
              </a:ext>
            </a:extLst>
          </p:cNvPr>
          <p:cNvSpPr txBox="1"/>
          <p:nvPr/>
        </p:nvSpPr>
        <p:spPr>
          <a:xfrm>
            <a:off x="3553264" y="3160229"/>
            <a:ext cx="209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Randos Cyclos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25409B-2BF8-4159-8DD2-F8CBE28CD0CA}"/>
              </a:ext>
            </a:extLst>
          </p:cNvPr>
          <p:cNvSpPr txBox="1"/>
          <p:nvPr/>
        </p:nvSpPr>
        <p:spPr>
          <a:xfrm>
            <a:off x="3751729" y="4115277"/>
            <a:ext cx="1976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Randos Pédestres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08854D-25E2-473F-971D-B27D7AE34BE3}"/>
              </a:ext>
            </a:extLst>
          </p:cNvPr>
          <p:cNvSpPr txBox="1"/>
          <p:nvPr/>
        </p:nvSpPr>
        <p:spPr>
          <a:xfrm>
            <a:off x="6758609" y="1692138"/>
            <a:ext cx="2027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sz="1600" dirty="0"/>
              <a:t> fours allumés, pour cuire tartes salées et sucrées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E1C569-29F0-4968-B9C9-3F10C7D06DE2}"/>
              </a:ext>
            </a:extLst>
          </p:cNvPr>
          <p:cNvSpPr txBox="1"/>
          <p:nvPr/>
        </p:nvSpPr>
        <p:spPr>
          <a:xfrm>
            <a:off x="407182" y="2762903"/>
            <a:ext cx="2355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1600" dirty="0"/>
              <a:t> Circuits Cyclo-route, tracés dans le Valromey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fr-FR" sz="1600" dirty="0"/>
              <a:t> Balade VTT familiale, accompagnée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C1134A-206E-4026-88A5-B08FFDA58D17}"/>
              </a:ext>
            </a:extLst>
          </p:cNvPr>
          <p:cNvSpPr txBox="1"/>
          <p:nvPr/>
        </p:nvSpPr>
        <p:spPr>
          <a:xfrm>
            <a:off x="6828183" y="4115278"/>
            <a:ext cx="1848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fr-FR" sz="1600" dirty="0"/>
              <a:t>Circuits pédestres, dans le Valromey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BAC955-B1EF-4F45-BB2B-380BCCB34BEC}"/>
              </a:ext>
            </a:extLst>
          </p:cNvPr>
          <p:cNvSpPr txBox="1"/>
          <p:nvPr/>
        </p:nvSpPr>
        <p:spPr>
          <a:xfrm>
            <a:off x="397566" y="430922"/>
            <a:ext cx="3504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Une fête de Village, sportive et conviviale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832C45-62C2-416F-BB7E-2579AB4AF077}"/>
              </a:ext>
            </a:extLst>
          </p:cNvPr>
          <p:cNvGrpSpPr/>
          <p:nvPr/>
        </p:nvGrpSpPr>
        <p:grpSpPr>
          <a:xfrm>
            <a:off x="38056" y="1940389"/>
            <a:ext cx="8833730" cy="2910804"/>
            <a:chOff x="38056" y="1940389"/>
            <a:chExt cx="8833730" cy="29108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4841AD-F7D1-42FB-A57E-E738B5592E1B}"/>
                </a:ext>
              </a:extLst>
            </p:cNvPr>
            <p:cNvSpPr/>
            <p:nvPr/>
          </p:nvSpPr>
          <p:spPr>
            <a:xfrm rot="20584879">
              <a:off x="38056" y="4412611"/>
              <a:ext cx="3396114" cy="43858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fr-FR" sz="2400" b="1" spc="38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Animations musicales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83616D-B77D-4D9D-B30C-CA0C19D271B1}"/>
                </a:ext>
              </a:extLst>
            </p:cNvPr>
            <p:cNvSpPr/>
            <p:nvPr/>
          </p:nvSpPr>
          <p:spPr>
            <a:xfrm rot="947284">
              <a:off x="366243" y="1940389"/>
              <a:ext cx="2715936" cy="43858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fr-FR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Repas et buvette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0DCC41-FBB0-4C27-BDA1-A0DDF84C4E89}"/>
                </a:ext>
              </a:extLst>
            </p:cNvPr>
            <p:cNvSpPr/>
            <p:nvPr/>
          </p:nvSpPr>
          <p:spPr>
            <a:xfrm>
              <a:off x="6019787" y="2987106"/>
              <a:ext cx="2851999" cy="80791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fr-FR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Ravitos avec produits </a:t>
              </a:r>
            </a:p>
            <a:p>
              <a:pPr algn="ctr"/>
              <a:r>
                <a:rPr lang="fr-FR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du terroir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0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5F93E-6D90-4B7C-A020-A671A712437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L’engagement et le soutien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05DDAC-615D-42B8-A6DA-8918A7A72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/>
              <a:t>D’acteurs économiques, sponsors de la manifestation</a:t>
            </a:r>
          </a:p>
          <a:p>
            <a:endParaRPr lang="fr-FR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/>
              <a:t>De bénévoles des associations organisatrices</a:t>
            </a:r>
          </a:p>
          <a:p>
            <a:endParaRPr lang="fr-FR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/>
              <a:t>De bénévoles d’autres associations</a:t>
            </a:r>
          </a:p>
          <a:p>
            <a:endParaRPr lang="fr-FR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/>
              <a:t>De propriétaires de terrains </a:t>
            </a:r>
          </a:p>
          <a:p>
            <a:endParaRPr lang="fr-FR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/>
              <a:t>De la commune et des communes environnantes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/>
              <a:t>De collectivités départementales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7B96C4-8F94-4D49-B0F4-7CCDB785BB5D}"/>
              </a:ext>
            </a:extLst>
          </p:cNvPr>
          <p:cNvSpPr txBox="1"/>
          <p:nvPr/>
        </p:nvSpPr>
        <p:spPr>
          <a:xfrm>
            <a:off x="683568" y="52771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42032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997AA-A439-4BB1-88C3-526FE6F78D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51C29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Histoire d’une fête de village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68D17E4-8B45-4D45-8EBF-8AA5EFFD80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8347" y="2492896"/>
            <a:ext cx="8229600" cy="362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D’une idée de fête de village, LA VALROMEYSANNE a vu le jour grâce à la volonté de personnes voulant créer une animation, sportive et festive.</a:t>
            </a:r>
          </a:p>
          <a:p>
            <a:endParaRPr lang="fr-FR" sz="2000" dirty="0"/>
          </a:p>
          <a:p>
            <a:pPr>
              <a:buFontTx/>
              <a:buChar char="-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Sportive</a:t>
            </a:r>
            <a:r>
              <a:rPr lang="fr-FR" sz="2000" dirty="0"/>
              <a:t> avec des randonnées cyclos et pédestres</a:t>
            </a:r>
          </a:p>
          <a:p>
            <a:pPr>
              <a:buFontTx/>
              <a:buChar char="-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Festive</a:t>
            </a:r>
            <a:r>
              <a:rPr lang="fr-FR" sz="2000" dirty="0"/>
              <a:t> avec une vente de tartes cuites au four à pain du village, et des animations musicales</a:t>
            </a:r>
          </a:p>
          <a:p>
            <a:pPr>
              <a:buFontTx/>
              <a:buChar char="-"/>
            </a:pPr>
            <a:endParaRPr lang="fr-FR" sz="2000" dirty="0"/>
          </a:p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Un savoir faire de deux associations qui a permis une maitrise de cette fête. Mais également une volonté mutuelle de personnes voulant faire partager un moment convivial aux habitants du village et des environs.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045491-14D6-485F-9A72-8281BA24811D}"/>
              </a:ext>
            </a:extLst>
          </p:cNvPr>
          <p:cNvSpPr txBox="1"/>
          <p:nvPr/>
        </p:nvSpPr>
        <p:spPr>
          <a:xfrm>
            <a:off x="683568" y="49219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58281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alromeycyclo présentation valromeysanne 2018">
            <a:hlinkClick r:id="" action="ppaction://media"/>
            <a:extLst>
              <a:ext uri="{FF2B5EF4-FFF2-40B4-BE49-F238E27FC236}">
                <a16:creationId xmlns:a16="http://schemas.microsoft.com/office/drawing/2014/main" id="{4D294EC5-8382-4D51-906E-C717F18B84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A7E195D-A90F-4DA3-9AAE-C8E9CF8B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B51C29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La </a:t>
            </a:r>
            <a:r>
              <a:rPr lang="fr-FR" dirty="0" err="1">
                <a:solidFill>
                  <a:schemeClr val="bg1"/>
                </a:solidFill>
              </a:rPr>
              <a:t>Valromeysanne</a:t>
            </a:r>
            <a:r>
              <a:rPr lang="fr-FR" dirty="0">
                <a:solidFill>
                  <a:schemeClr val="bg1"/>
                </a:solidFill>
              </a:rPr>
              <a:t> en vidéo</a:t>
            </a:r>
          </a:p>
        </p:txBody>
      </p:sp>
    </p:spTree>
    <p:extLst>
      <p:ext uri="{BB962C8B-B14F-4D97-AF65-F5344CB8AC3E}">
        <p14:creationId xmlns:p14="http://schemas.microsoft.com/office/powerpoint/2010/main" val="11335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FD6A91-8964-4E11-ACAF-4EE56C30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2271"/>
            <a:ext cx="7886700" cy="1128417"/>
          </a:xfrm>
          <a:solidFill>
            <a:srgbClr val="B51C29"/>
          </a:solidFill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800" dirty="0">
                <a:solidFill>
                  <a:schemeClr val="bg1"/>
                </a:solidFill>
              </a:rPr>
              <a:t>Bilan fréquentation en chiffres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D95722-C859-45A7-B022-3EF9F81088D3}"/>
              </a:ext>
            </a:extLst>
          </p:cNvPr>
          <p:cNvSpPr txBox="1"/>
          <p:nvPr/>
        </p:nvSpPr>
        <p:spPr>
          <a:xfrm>
            <a:off x="1150477" y="1844824"/>
            <a:ext cx="68407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/>
              <a:t>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fr-FR" sz="2000" dirty="0"/>
              <a:t> manifestations depuis sa création en 2009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/>
              <a:t> Jusqu’à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700</a:t>
            </a:r>
            <a:r>
              <a:rPr lang="fr-FR" sz="2000" dirty="0"/>
              <a:t> pédestres,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250</a:t>
            </a:r>
            <a:r>
              <a:rPr lang="fr-FR" sz="2000" dirty="0"/>
              <a:t> cyclos et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80</a:t>
            </a:r>
            <a:r>
              <a:rPr lang="fr-FR" sz="2000" dirty="0"/>
              <a:t> découverte VTT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/>
              <a:t> 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400</a:t>
            </a:r>
            <a:r>
              <a:rPr lang="fr-FR" sz="2000" dirty="0"/>
              <a:t> tartes cuites au four à pain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E50446-B235-4704-B114-8D0794C37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57" y="3937705"/>
            <a:ext cx="5130799" cy="25876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99EE1C-8795-4AD2-8B31-7E8D2FFFE7D7}"/>
              </a:ext>
            </a:extLst>
          </p:cNvPr>
          <p:cNvSpPr txBox="1"/>
          <p:nvPr/>
        </p:nvSpPr>
        <p:spPr>
          <a:xfrm>
            <a:off x="862445" y="77253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42588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quiredFrom xmlns="6d93d202-47fc-4405-873a-cab67cc5f1b2" xsi:nil="true"/>
    <IsSearchable xmlns="6d93d202-47fc-4405-873a-cab67cc5f1b2">true</IsSearchable>
    <EditorialStatus xmlns="6d93d202-47fc-4405-873a-cab67cc5f1b2">Complete</EditorialStatus>
    <OriginAsset xmlns="6d93d202-47fc-4405-873a-cab67cc5f1b2" xsi:nil="true"/>
    <ThumbnailAssetId xmlns="6d93d202-47fc-4405-873a-cab67cc5f1b2" xsi:nil="true"/>
    <TrustLevel xmlns="6d93d202-47fc-4405-873a-cab67cc5f1b2">3 Community New</TrustLevel>
    <MarketSpecific xmlns="6d93d202-47fc-4405-873a-cab67cc5f1b2">true</MarketSpecific>
    <TPNamespace xmlns="6d93d202-47fc-4405-873a-cab67cc5f1b2" xsi:nil="true"/>
    <DirectSourceMarket xmlns="6d93d202-47fc-4405-873a-cab67cc5f1b2">english</DirectSourceMarket>
    <MachineTranslated xmlns="6d93d202-47fc-4405-873a-cab67cc5f1b2">false</MachineTranslated>
    <PlannedPubDate xmlns="6d93d202-47fc-4405-873a-cab67cc5f1b2" xsi:nil="true"/>
    <SubmitterId xmlns="6d93d202-47fc-4405-873a-cab67cc5f1b2">9c60ae39-ee33-43c2-b863-454968d0f2cc</SubmitterId>
    <Downloads xmlns="6d93d202-47fc-4405-873a-cab67cc5f1b2">0</Downloads>
    <OriginalSourceMarket xmlns="6d93d202-47fc-4405-873a-cab67cc5f1b2">english</OriginalSourceMarket>
    <PublishTargets xmlns="6d93d202-47fc-4405-873a-cab67cc5f1b2">OfficeOnline</PublishTargets>
    <ArtSampleDocs xmlns="6d93d202-47fc-4405-873a-cab67cc5f1b2" xsi:nil="true"/>
    <ApprovalLog xmlns="6d93d202-47fc-4405-873a-cab67cc5f1b2" xsi:nil="true"/>
    <ApprovalStatus xmlns="6d93d202-47fc-4405-873a-cab67cc5f1b2">InProgress</ApprovalStatus>
    <TPComponent xmlns="6d93d202-47fc-4405-873a-cab67cc5f1b2">PPTFiles</TPComponent>
    <EditorialTags xmlns="6d93d202-47fc-4405-873a-cab67cc5f1b2" xsi:nil="true"/>
    <TPExecutable xmlns="6d93d202-47fc-4405-873a-cab67cc5f1b2" xsi:nil="true"/>
    <LastHandOff xmlns="6d93d202-47fc-4405-873a-cab67cc5f1b2" xsi:nil="true"/>
    <BusinessGroup xmlns="6d93d202-47fc-4405-873a-cab67cc5f1b2" xsi:nil="true"/>
    <TPAppVersion xmlns="6d93d202-47fc-4405-873a-cab67cc5f1b2">12</TPAppVersion>
    <VoteCount xmlns="6d93d202-47fc-4405-873a-cab67cc5f1b2" xsi:nil="true"/>
    <APAuthor xmlns="6d93d202-47fc-4405-873a-cab67cc5f1b2">
      <UserInfo>
        <DisplayName>_o14migrate</DisplayName>
        <AccountId>266</AccountId>
        <AccountType/>
      </UserInfo>
    </APAuthor>
    <TPCommandLine xmlns="6d93d202-47fc-4405-873a-cab67cc5f1b2">{PP} /n {FilePath}</TPCommandLine>
    <UACurrentWords xmlns="6d93d202-47fc-4405-873a-cab67cc5f1b2" xsi:nil="true"/>
    <AssetId xmlns="6d93d202-47fc-4405-873a-cab67cc5f1b2">TP030007518</AssetId>
    <Manager xmlns="6d93d202-47fc-4405-873a-cab67cc5f1b2" xsi:nil="true"/>
    <NumericId xmlns="6d93d202-47fc-4405-873a-cab67cc5f1b2">-1</NumericId>
    <Component xmlns="64acb2c5-0a2b-4bda-bd34-58e36cbb80d2" xsi:nil="true"/>
    <HandoffToMSDN xmlns="6d93d202-47fc-4405-873a-cab67cc5f1b2" xsi:nil="true"/>
    <Markets xmlns="6d93d202-47fc-4405-873a-cab67cc5f1b2">
      <Value>2</Value>
    </Markets>
    <UALocComments xmlns="6d93d202-47fc-4405-873a-cab67cc5f1b2" xsi:nil="true"/>
    <UALocRecommendation xmlns="6d93d202-47fc-4405-873a-cab67cc5f1b2">Localize</UALocRecommendation>
    <AssetStart xmlns="6d93d202-47fc-4405-873a-cab67cc5f1b2">2010-04-16T14:20:48+00:00</AssetStart>
    <CrawlForDependencies xmlns="6d93d202-47fc-4405-873a-cab67cc5f1b2">false</CrawlForDependencies>
    <LastModifiedDateTime xmlns="6d93d202-47fc-4405-873a-cab67cc5f1b2" xsi:nil="true"/>
    <LastPublishResultLookup xmlns="6d93d202-47fc-4405-873a-cab67cc5f1b2" xsi:nil="true"/>
    <PublishStatusLookup xmlns="6d93d202-47fc-4405-873a-cab67cc5f1b2">
      <Value>328502</Value>
      <Value>502393</Value>
    </PublishStatusLookup>
    <AverageRating xmlns="6d93d202-47fc-4405-873a-cab67cc5f1b2" xsi:nil="true"/>
    <CSXUpdate xmlns="6d93d202-47fc-4405-873a-cab67cc5f1b2">false</CSXUpdate>
    <UAProjectedTotalWords xmlns="6d93d202-47fc-4405-873a-cab67cc5f1b2" xsi:nil="true"/>
    <AssetExpire xmlns="6d93d202-47fc-4405-873a-cab67cc5f1b2">2100-01-01T00:00:00+00:00</AssetExpire>
    <AssetType xmlns="6d93d202-47fc-4405-873a-cab67cc5f1b2">TP</AssetType>
    <IntlLangReviewDate xmlns="6d93d202-47fc-4405-873a-cab67cc5f1b2" xsi:nil="true"/>
    <TPFriendlyName xmlns="6d93d202-47fc-4405-873a-cab67cc5f1b2">Thème rugby - Ballon dans les mains</TPFriendlyName>
    <IntlLangReview xmlns="6d93d202-47fc-4405-873a-cab67cc5f1b2" xsi:nil="true"/>
    <OOCacheId xmlns="6d93d202-47fc-4405-873a-cab67cc5f1b2" xsi:nil="true"/>
    <PolicheckWords xmlns="6d93d202-47fc-4405-873a-cab67cc5f1b2" xsi:nil="true"/>
    <TemplateStatus xmlns="6d93d202-47fc-4405-873a-cab67cc5f1b2">Complete</TemplateStatus>
    <CSXSubmissionMarket xmlns="6d93d202-47fc-4405-873a-cab67cc5f1b2" xsi:nil="true"/>
    <FriendlyTitle xmlns="6d93d202-47fc-4405-873a-cab67cc5f1b2" xsi:nil="true"/>
    <TPLaunchHelpLinkType xmlns="6d93d202-47fc-4405-873a-cab67cc5f1b2" xsi:nil="true"/>
    <Providers xmlns="6d93d202-47fc-4405-873a-cab67cc5f1b2" xsi:nil="true"/>
    <SourceTitle xmlns="6d93d202-47fc-4405-873a-cab67cc5f1b2">Thème rugby - Ballon dans les mains</SourceTitle>
    <TemplateTemplateType xmlns="6d93d202-47fc-4405-873a-cab67cc5f1b2">PowerPoint 12 Default</TemplateTemplateType>
    <TimesCloned xmlns="6d93d202-47fc-4405-873a-cab67cc5f1b2" xsi:nil="true"/>
    <ClipArtFilename xmlns="6d93d202-47fc-4405-873a-cab67cc5f1b2" xsi:nil="true"/>
    <APDescription xmlns="6d93d202-47fc-4405-873a-cab67cc5f1b2" xsi:nil="true"/>
    <TPApplication xmlns="6d93d202-47fc-4405-873a-cab67cc5f1b2">PowerPoint</TPApplication>
    <CSXHash xmlns="6d93d202-47fc-4405-873a-cab67cc5f1b2">FLeD66s4ajhF0G7nSm3Z4El39oE=</CSXHash>
    <PrimaryImageGen xmlns="6d93d202-47fc-4405-873a-cab67cc5f1b2">true</PrimaryImageGen>
    <ContentItem xmlns="6d93d202-47fc-4405-873a-cab67cc5f1b2" xsi:nil="true"/>
    <IsDeleted xmlns="6d93d202-47fc-4405-873a-cab67cc5f1b2">false</IsDeleted>
    <ShowIn xmlns="6d93d202-47fc-4405-873a-cab67cc5f1b2">Show everywhere</ShowIn>
    <BugNumber xmlns="6d93d202-47fc-4405-873a-cab67cc5f1b2" xsi:nil="true"/>
    <LegacyData xmlns="6d93d202-47fc-4405-873a-cab67cc5f1b2">ListingID:;Manager:;BuildStatus:Publish Passed;MockupPath:</LegacyData>
    <TPLaunchHelpLink xmlns="6d93d202-47fc-4405-873a-cab67cc5f1b2" xsi:nil="true"/>
    <Milestone xmlns="6d93d202-47fc-4405-873a-cab67cc5f1b2" xsi:nil="true"/>
    <UANotes xmlns="6d93d202-47fc-4405-873a-cab67cc5f1b2" xsi:nil="true"/>
    <Description0 xmlns="64acb2c5-0a2b-4bda-bd34-58e36cbb80d2" xsi:nil="true"/>
    <IntlLangReviewer xmlns="6d93d202-47fc-4405-873a-cab67cc5f1b2" xsi:nil="true"/>
    <IntlLocPriority xmlns="6d93d202-47fc-4405-873a-cab67cc5f1b2" xsi:nil="true"/>
    <OpenTemplate xmlns="6d93d202-47fc-4405-873a-cab67cc5f1b2">true</OpenTemplate>
    <Provider xmlns="6d93d202-47fc-4405-873a-cab67cc5f1b2" xsi:nil="true"/>
    <CSXSubmissionDate xmlns="6d93d202-47fc-4405-873a-cab67cc5f1b2">2009-10-11T07:00:00+00:00</CSXSubmissionDate>
    <TPClientViewer xmlns="6d93d202-47fc-4405-873a-cab67cc5f1b2" xsi:nil="true"/>
    <DSATActionTaken xmlns="6d93d202-47fc-4405-873a-cab67cc5f1b2" xsi:nil="true"/>
    <APEditor xmlns="6d93d202-47fc-4405-873a-cab67cc5f1b2">
      <UserInfo>
        <DisplayName>_o14migrate</DisplayName>
        <AccountId>266</AccountId>
        <AccountType/>
      </UserInfo>
    </APEditor>
    <TPInstallLocation xmlns="6d93d202-47fc-4405-873a-cab67cc5f1b2">{My Templates}</TPInstallLocation>
    <OutputCachingOn xmlns="6d93d202-47fc-4405-873a-cab67cc5f1b2">false</OutputCachingOn>
    <ParentAssetId xmlns="6d93d202-47fc-4405-873a-cab67cc5f1b2" xsi:nil="true"/>
    <LocManualTestRequired xmlns="6d93d202-47fc-4405-873a-cab67cc5f1b2">false</LocManualTestRequired>
    <LocalizationTagsTaxHTField0 xmlns="6d93d202-47fc-4405-873a-cab67cc5f1b2">
      <Terms xmlns="http://schemas.microsoft.com/office/infopath/2007/PartnerControls"/>
    </LocalizationTagsTaxHTField0>
    <CampaignTagsTaxHTField0 xmlns="6d93d202-47fc-4405-873a-cab67cc5f1b2">
      <Terms xmlns="http://schemas.microsoft.com/office/infopath/2007/PartnerControls"/>
    </CampaignTagsTaxHTField0>
    <LocLastLocAttemptVersionLookup xmlns="6d93d202-47fc-4405-873a-cab67cc5f1b2">169889</LocLastLocAttemptVersionLookup>
    <InternalTagsTaxHTField0 xmlns="6d93d202-47fc-4405-873a-cab67cc5f1b2">
      <Terms xmlns="http://schemas.microsoft.com/office/infopath/2007/PartnerControls"/>
    </InternalTagsTaxHTField0>
    <LocRecommendedHandoff xmlns="6d93d202-47fc-4405-873a-cab67cc5f1b2" xsi:nil="true"/>
    <BlockPublish xmlns="6d93d202-47fc-4405-873a-cab67cc5f1b2">false</BlockPublish>
    <LocComments xmlns="6d93d202-47fc-4405-873a-cab67cc5f1b2" xsi:nil="true"/>
    <TaxCatchAll xmlns="6d93d202-47fc-4405-873a-cab67cc5f1b2"/>
    <OriginalRelease xmlns="6d93d202-47fc-4405-873a-cab67cc5f1b2">14</OriginalRelease>
    <RecommendationsModifier xmlns="6d93d202-47fc-4405-873a-cab67cc5f1b2" xsi:nil="true"/>
    <ScenarioTagsTaxHTField0 xmlns="6d93d202-47fc-4405-873a-cab67cc5f1b2">
      <Terms xmlns="http://schemas.microsoft.com/office/infopath/2007/PartnerControls"/>
    </ScenarioTagsTaxHTField0>
    <FeatureTagsTaxHTField0 xmlns="6d93d202-47fc-4405-873a-cab67cc5f1b2">
      <Terms xmlns="http://schemas.microsoft.com/office/infopath/2007/PartnerControls"/>
    </FeatureTagsTaxHTField0>
    <LocMarketGroupTiers2 xmlns="6d93d202-47fc-4405-873a-cab67cc5f1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B5A8CF-4705-4C7B-B85B-A131BEDBDB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D55C3F-AB01-4001-8330-3C5744D7151E}">
  <ds:schemaRefs>
    <ds:schemaRef ds:uri="http://purl.org/dc/terms/"/>
    <ds:schemaRef ds:uri="http://schemas.microsoft.com/office/2006/documentManagement/types"/>
    <ds:schemaRef ds:uri="http://purl.org/dc/dcmitype/"/>
    <ds:schemaRef ds:uri="6d93d202-47fc-4405-873a-cab67cc5f1b2"/>
    <ds:schemaRef ds:uri="64acb2c5-0a2b-4bda-bd34-58e36cbb80d2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CF6014-6497-4F9C-A48F-24CAE69D63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927</Words>
  <Application>Microsoft Office PowerPoint</Application>
  <PresentationFormat>Affichage à l'écran (4:3)</PresentationFormat>
  <Paragraphs>149</Paragraphs>
  <Slides>21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Thème Office</vt:lpstr>
      <vt:lpstr>Présentation</vt:lpstr>
      <vt:lpstr>Sommaire</vt:lpstr>
      <vt:lpstr>Le concept actuel de  LA VALROMEYSANNE</vt:lpstr>
      <vt:lpstr>L’organisation</vt:lpstr>
      <vt:lpstr>Présentation PowerPoint</vt:lpstr>
      <vt:lpstr>L’engagement et le soutien :</vt:lpstr>
      <vt:lpstr>Histoire d’une fête de village</vt:lpstr>
      <vt:lpstr>La Valromeysanne en vidéo</vt:lpstr>
      <vt:lpstr>Bilan fréquentation en chiffres</vt:lpstr>
      <vt:lpstr>Stats météo</vt:lpstr>
      <vt:lpstr>En résumé</vt:lpstr>
      <vt:lpstr>Une dimension territoriale</vt:lpstr>
      <vt:lpstr>Questions ?</vt:lpstr>
      <vt:lpstr>État des lieux</vt:lpstr>
      <vt:lpstr>Les projets</vt:lpstr>
      <vt:lpstr>Projet</vt:lpstr>
      <vt:lpstr>Projet</vt:lpstr>
      <vt:lpstr>Projet</vt:lpstr>
      <vt:lpstr>MERCI</vt:lpstr>
      <vt:lpstr>Échanges / Questions / Idées</vt:lpstr>
      <vt:lpstr>Échanges / Questions / Idées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</dc:title>
  <dc:creator>christophe michaille</dc:creator>
  <cp:lastModifiedBy>christophe michaille</cp:lastModifiedBy>
  <cp:revision>13</cp:revision>
  <dcterms:created xsi:type="dcterms:W3CDTF">2020-10-10T13:07:13Z</dcterms:created>
  <dcterms:modified xsi:type="dcterms:W3CDTF">2021-05-17T15:02:53Z</dcterms:modified>
</cp:coreProperties>
</file>